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8761" y="752912"/>
            <a:ext cx="8915399" cy="226278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изменилось во 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66049" y="5557556"/>
            <a:ext cx="8915399" cy="792911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зам.зав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ВМР, МБДОУ № 63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В.Н.Абрамова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68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9017" y="1249961"/>
            <a:ext cx="10167457" cy="433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584960" algn="l"/>
              </a:tabLst>
            </a:pP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утвердило приказ от 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08.11.2023 №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955 «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НЕКОТОРЫЕ ПРИКАЗЫ МИНИСТЕРСТВА ОБРАЗОВАНИЯ И НАУКИ РОССИЙСКОЙ ФЕДЕРАЦИИ И МИНИСТЕРСТВА ПРОСВЕЩЕНИЯ РОССИЙСКОЙ ФЕДЕРАЦИИ, КАСАЮЩИЕСЯ ФЕДЕРАЛЬНЫХ ГОСУДАРСТВЕННЫХ ОБРАЗОВАТЕЛЬНЫХ СТАНДАРТОВ ОБЩЕГО ОБРАЗОВАНИЯ И ОБРАЗОВАНИЯ ОБУЧАЮЩИХСЯ С ОГРАНИЧЕННЫМИ ВОЗМОЖНОСТЯМИ ЗДОРОВЬЯ И УМСТВЕННОЙ ОТСТАЛОСТЬЮ (ИНТЕЛЛЕКТУАЛЬНЫМИ НАРУШЕНИЯМИ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5849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ФГОС ДО разработчики документа удалили упоминания примерных образовательных программ.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5849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Подробнее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написали, в каких видах деятельности педагоги могут реализовывать содержание образовательных областей в зависимости от возраста детей.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5849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Добавили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ссылки на действующие СанПиН и СП.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5849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Обособили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целевые ориентиры для детей младенческого и раннего возраста. Смотрите в таблице – все изменения во ФГОС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34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839422"/>
              </p:ext>
            </p:extLst>
          </p:nvPr>
        </p:nvGraphicFramePr>
        <p:xfrm>
          <a:off x="1671274" y="1533398"/>
          <a:ext cx="9603531" cy="462965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313497">
                  <a:extLst>
                    <a:ext uri="{9D8B030D-6E8A-4147-A177-3AD203B41FA5}">
                      <a16:colId xmlns:a16="http://schemas.microsoft.com/office/drawing/2014/main" xmlns="" val="2946878670"/>
                    </a:ext>
                  </a:extLst>
                </a:gridCol>
                <a:gridCol w="3582099">
                  <a:extLst>
                    <a:ext uri="{9D8B030D-6E8A-4147-A177-3AD203B41FA5}">
                      <a16:colId xmlns:a16="http://schemas.microsoft.com/office/drawing/2014/main" xmlns="" val="4206861014"/>
                    </a:ext>
                  </a:extLst>
                </a:gridCol>
                <a:gridCol w="3707935">
                  <a:extLst>
                    <a:ext uri="{9D8B030D-6E8A-4147-A177-3AD203B41FA5}">
                      <a16:colId xmlns:a16="http://schemas.microsoft.com/office/drawing/2014/main" xmlns="" val="212182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171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 3 п. 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направлен на решение следующих задач: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обеспечения преемственности целей, задач и содержания образования, реализуемых в рамках образовательных программ различных уровней (далее –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преемственность образовательных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программ дошкольного и начального общего образования)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направлен на решение следующих задач: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обеспечения преемственности целей, задач и содержания образования, реализуемых в рамках образовательных программ различных уровней (далее – преемственность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основных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программ дошкольного и начального общего образования)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222871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74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294622"/>
              </p:ext>
            </p:extLst>
          </p:nvPr>
        </p:nvGraphicFramePr>
        <p:xfrm>
          <a:off x="1384181" y="1424341"/>
          <a:ext cx="10075179" cy="495579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74755">
                  <a:extLst>
                    <a:ext uri="{9D8B030D-6E8A-4147-A177-3AD203B41FA5}">
                      <a16:colId xmlns:a16="http://schemas.microsoft.com/office/drawing/2014/main" xmlns="" val="1454830616"/>
                    </a:ext>
                  </a:extLst>
                </a:gridCol>
                <a:gridCol w="3808601">
                  <a:extLst>
                    <a:ext uri="{9D8B030D-6E8A-4147-A177-3AD203B41FA5}">
                      <a16:colId xmlns:a16="http://schemas.microsoft.com/office/drawing/2014/main" xmlns="" val="1593008928"/>
                    </a:ext>
                  </a:extLst>
                </a:gridCol>
                <a:gridCol w="3791823">
                  <a:extLst>
                    <a:ext uri="{9D8B030D-6E8A-4147-A177-3AD203B41FA5}">
                      <a16:colId xmlns:a16="http://schemas.microsoft.com/office/drawing/2014/main" xmlns="" val="205563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638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1.7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является основой для: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разработки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федеральной образовательной программы дошкольного образования(далее – федеральная программа)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разработки Программы;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разработки нормативов финансового обеспечения реализации Программы и нормативных затрат на оказание государственной (муниципальной) услуги в сфере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является основой для: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разработки Программы;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разработки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вариативных примерных образовательных программ дошкольного образования (далее – примерные программы)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разработки нормативов финансового обеспечения реализации Программы и нормативных затрат на оказание государственной (муниципальной) услуги в сфере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23775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22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070733"/>
              </p:ext>
            </p:extLst>
          </p:nvPr>
        </p:nvGraphicFramePr>
        <p:xfrm>
          <a:off x="1620940" y="1751512"/>
          <a:ext cx="9603531" cy="200444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01768">
                  <a:extLst>
                    <a:ext uri="{9D8B030D-6E8A-4147-A177-3AD203B41FA5}">
                      <a16:colId xmlns:a16="http://schemas.microsoft.com/office/drawing/2014/main" xmlns="" val="2946878670"/>
                    </a:ext>
                  </a:extLst>
                </a:gridCol>
                <a:gridCol w="3540154">
                  <a:extLst>
                    <a:ext uri="{9D8B030D-6E8A-4147-A177-3AD203B41FA5}">
                      <a16:colId xmlns:a16="http://schemas.microsoft.com/office/drawing/2014/main" xmlns="" val="4206861014"/>
                    </a:ext>
                  </a:extLst>
                </a:gridCol>
                <a:gridCol w="4261609">
                  <a:extLst>
                    <a:ext uri="{9D8B030D-6E8A-4147-A177-3AD203B41FA5}">
                      <a16:colId xmlns:a16="http://schemas.microsoft.com/office/drawing/2014/main" xmlns="" val="212182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171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 1 п. 2.5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разрабатывается и утверждается Организацией самостоятельно в соответствии с настоящим Стандартом и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федеральной программой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разрабатывается и утверждается Организацией самостоятельно в соответствии с настоящим Стандартом и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 учетом Примерных программ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222871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97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670187"/>
              </p:ext>
            </p:extLst>
          </p:nvPr>
        </p:nvGraphicFramePr>
        <p:xfrm>
          <a:off x="1384181" y="1424341"/>
          <a:ext cx="10075179" cy="463257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74755">
                  <a:extLst>
                    <a:ext uri="{9D8B030D-6E8A-4147-A177-3AD203B41FA5}">
                      <a16:colId xmlns:a16="http://schemas.microsoft.com/office/drawing/2014/main" xmlns="" val="1454830616"/>
                    </a:ext>
                  </a:extLst>
                </a:gridCol>
                <a:gridCol w="3808601">
                  <a:extLst>
                    <a:ext uri="{9D8B030D-6E8A-4147-A177-3AD203B41FA5}">
                      <a16:colId xmlns:a16="http://schemas.microsoft.com/office/drawing/2014/main" xmlns="" val="1593008928"/>
                    </a:ext>
                  </a:extLst>
                </a:gridCol>
                <a:gridCol w="3791823">
                  <a:extLst>
                    <a:ext uri="{9D8B030D-6E8A-4147-A177-3AD203B41FA5}">
                      <a16:colId xmlns:a16="http://schemas.microsoft.com/office/drawing/2014/main" xmlns="" val="205563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638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2.6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Суть правок: подробнее расписали на что должны быть направлены образовательные области: социально-коммуникативное, познавательное, речевое, художественно-эстетическое и физическое развитие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образовательных областей было изложено более сжато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2377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2.7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Суть правок: детально описали возможные виды деятельности воспитанников в зависимости от возраста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 детей имели более общее описание и рассматривались как сквозные механизмы развития – общение, игра, познавательно-исследовательская деятельность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1423554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56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624822"/>
              </p:ext>
            </p:extLst>
          </p:nvPr>
        </p:nvGraphicFramePr>
        <p:xfrm>
          <a:off x="1384181" y="1424341"/>
          <a:ext cx="10075179" cy="493966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30138">
                  <a:extLst>
                    <a:ext uri="{9D8B030D-6E8A-4147-A177-3AD203B41FA5}">
                      <a16:colId xmlns:a16="http://schemas.microsoft.com/office/drawing/2014/main" xmlns="" val="1454830616"/>
                    </a:ext>
                  </a:extLst>
                </a:gridCol>
                <a:gridCol w="3984771">
                  <a:extLst>
                    <a:ext uri="{9D8B030D-6E8A-4147-A177-3AD203B41FA5}">
                      <a16:colId xmlns:a16="http://schemas.microsoft.com/office/drawing/2014/main" xmlns="" val="1593008928"/>
                    </a:ext>
                  </a:extLst>
                </a:gridCol>
                <a:gridCol w="4060270">
                  <a:extLst>
                    <a:ext uri="{9D8B030D-6E8A-4147-A177-3AD203B41FA5}">
                      <a16:colId xmlns:a16="http://schemas.microsoft.com/office/drawing/2014/main" xmlns="" val="205563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638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2.10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обязательной части Программы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должен соответствовать федеральной программе и быть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 менее 60% от общего объема Программы; части, формируемой участниками образовательных отношений, не более 40%.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 планируемые результаты Программы должны быть не ниже соответствующих содержания и планируемых результатов федеральной программы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обязательной части Программы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рекомендуется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менее 60% от ее общего объема; части, формируемой участниками образовательных отношений, не более 40%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23775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077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785012"/>
              </p:ext>
            </p:extLst>
          </p:nvPr>
        </p:nvGraphicFramePr>
        <p:xfrm>
          <a:off x="1528661" y="1223006"/>
          <a:ext cx="9603531" cy="52658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35324">
                  <a:extLst>
                    <a:ext uri="{9D8B030D-6E8A-4147-A177-3AD203B41FA5}">
                      <a16:colId xmlns:a16="http://schemas.microsoft.com/office/drawing/2014/main" xmlns="" val="2946878670"/>
                    </a:ext>
                  </a:extLst>
                </a:gridCol>
                <a:gridCol w="3959604">
                  <a:extLst>
                    <a:ext uri="{9D8B030D-6E8A-4147-A177-3AD203B41FA5}">
                      <a16:colId xmlns:a16="http://schemas.microsoft.com/office/drawing/2014/main" xmlns="" val="4206861014"/>
                    </a:ext>
                  </a:extLst>
                </a:gridCol>
                <a:gridCol w="3808603">
                  <a:extLst>
                    <a:ext uri="{9D8B030D-6E8A-4147-A177-3AD203B41FA5}">
                      <a16:colId xmlns:a16="http://schemas.microsoft.com/office/drawing/2014/main" xmlns="" val="212182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171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 3 п. 2.11.2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Содержательный раздел Программы должен включать: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а) описание образовательной деятельности в соответствии с направлениями развития ребенка, представленными в пяти образовательных областях,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федеральной программой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и с учетом используемых методических пособий, обеспечивающих реализацию данного содержания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Содержательный раздел Программы должен включать: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а) описание образовательной деятельности в соответствии с направлениями развития ребенка, представленными в пяти образовательных областях, с учетом используемых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вариативных примерных основных образовательных программ дошкольного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20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методических пособий, обеспечивающих реализацию данного содержания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222871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90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647725"/>
              </p:ext>
            </p:extLst>
          </p:nvPr>
        </p:nvGraphicFramePr>
        <p:xfrm>
          <a:off x="1528661" y="1223006"/>
          <a:ext cx="9603531" cy="428739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35324">
                  <a:extLst>
                    <a:ext uri="{9D8B030D-6E8A-4147-A177-3AD203B41FA5}">
                      <a16:colId xmlns:a16="http://schemas.microsoft.com/office/drawing/2014/main" xmlns="" val="2946878670"/>
                    </a:ext>
                  </a:extLst>
                </a:gridCol>
                <a:gridCol w="3959604">
                  <a:extLst>
                    <a:ext uri="{9D8B030D-6E8A-4147-A177-3AD203B41FA5}">
                      <a16:colId xmlns:a16="http://schemas.microsoft.com/office/drawing/2014/main" xmlns="" val="4206861014"/>
                    </a:ext>
                  </a:extLst>
                </a:gridCol>
                <a:gridCol w="3808603">
                  <a:extLst>
                    <a:ext uri="{9D8B030D-6E8A-4147-A177-3AD203B41FA5}">
                      <a16:colId xmlns:a16="http://schemas.microsoft.com/office/drawing/2014/main" xmlns="" val="212182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171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 1 п. 2.12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Обязательная часть Программы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должна соответствовать федеральной программе и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оформляется в виде ссылки на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нее. Содержание и планируемые результаты Программы должны быть не ниже соответствующих содержания и планируемых результатов федеральной программы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 случае если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обязательная часть Программы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соответствует примерной программе, она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оформляется в виде ссылки на 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соответствующую примерную программу. Обязательная часть должна быть представлена развернуто в соответствии с пунктом 2.11 Стандарта, в случае если она не соответствует одной из примерных программ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222871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75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876378"/>
              </p:ext>
            </p:extLst>
          </p:nvPr>
        </p:nvGraphicFramePr>
        <p:xfrm>
          <a:off x="1503494" y="1918512"/>
          <a:ext cx="9603531" cy="228879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35324">
                  <a:extLst>
                    <a:ext uri="{9D8B030D-6E8A-4147-A177-3AD203B41FA5}">
                      <a16:colId xmlns:a16="http://schemas.microsoft.com/office/drawing/2014/main" xmlns="" val="2946878670"/>
                    </a:ext>
                  </a:extLst>
                </a:gridCol>
                <a:gridCol w="3959604">
                  <a:extLst>
                    <a:ext uri="{9D8B030D-6E8A-4147-A177-3AD203B41FA5}">
                      <a16:colId xmlns:a16="http://schemas.microsoft.com/office/drawing/2014/main" xmlns="" val="4206861014"/>
                    </a:ext>
                  </a:extLst>
                </a:gridCol>
                <a:gridCol w="3808603">
                  <a:extLst>
                    <a:ext uri="{9D8B030D-6E8A-4147-A177-3AD203B41FA5}">
                      <a16:colId xmlns:a16="http://schemas.microsoft.com/office/drawing/2014/main" xmlns="" val="2121823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171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 4 п. 2.13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 краткой презентации Программы должны быть указаны: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 на федеральную программу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 краткой презентации Программы должны быть указаны: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 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используемые Примерные программы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222871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809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5300"/>
              </p:ext>
            </p:extLst>
          </p:nvPr>
        </p:nvGraphicFramePr>
        <p:xfrm>
          <a:off x="1585516" y="476385"/>
          <a:ext cx="10427518" cy="599427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93911">
                  <a:extLst>
                    <a:ext uri="{9D8B030D-6E8A-4147-A177-3AD203B41FA5}">
                      <a16:colId xmlns:a16="http://schemas.microsoft.com/office/drawing/2014/main" xmlns="" val="1454830616"/>
                    </a:ext>
                  </a:extLst>
                </a:gridCol>
                <a:gridCol w="4035105">
                  <a:extLst>
                    <a:ext uri="{9D8B030D-6E8A-4147-A177-3AD203B41FA5}">
                      <a16:colId xmlns:a16="http://schemas.microsoft.com/office/drawing/2014/main" xmlns="" val="1593008928"/>
                    </a:ext>
                  </a:extLst>
                </a:gridCol>
                <a:gridCol w="4798502">
                  <a:extLst>
                    <a:ext uri="{9D8B030D-6E8A-4147-A177-3AD203B41FA5}">
                      <a16:colId xmlns:a16="http://schemas.microsoft.com/office/drawing/2014/main" xmlns="" val="205563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638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условиям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 образовательной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программы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условиям реализации 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образовательной программы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2377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3.2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психолого-педагогическим условиям реализации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психолого-педагогическим условиям реализации 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образовательной программы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356993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П. 3.2.9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Суть правок: заменили старый СанПиН детского сада на СанПиН 1.2.3685-21 и СП 2.4.3648-20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Упоминался старый СанПиН 2.4.1.3049-13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340374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П. 3.5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материально-техническим условиям реализации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материально-техническим условиям реализации </a:t>
                      </a: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образовательной программы дошкольного образования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83687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П. 3.6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финансовым условиям реализации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финансовым условиям реализации 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образовательной программы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3062288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97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027382"/>
              </p:ext>
            </p:extLst>
          </p:nvPr>
        </p:nvGraphicFramePr>
        <p:xfrm>
          <a:off x="1191233" y="1759901"/>
          <a:ext cx="10427518" cy="33135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93911">
                  <a:extLst>
                    <a:ext uri="{9D8B030D-6E8A-4147-A177-3AD203B41FA5}">
                      <a16:colId xmlns:a16="http://schemas.microsoft.com/office/drawing/2014/main" xmlns="" val="1454830616"/>
                    </a:ext>
                  </a:extLst>
                </a:gridCol>
                <a:gridCol w="4035105">
                  <a:extLst>
                    <a:ext uri="{9D8B030D-6E8A-4147-A177-3AD203B41FA5}">
                      <a16:colId xmlns:a16="http://schemas.microsoft.com/office/drawing/2014/main" xmlns="" val="1593008928"/>
                    </a:ext>
                  </a:extLst>
                </a:gridCol>
                <a:gridCol w="4798502">
                  <a:extLst>
                    <a:ext uri="{9D8B030D-6E8A-4147-A177-3AD203B41FA5}">
                      <a16:colId xmlns:a16="http://schemas.microsoft.com/office/drawing/2014/main" xmlns="" val="205563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ФГОС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стало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было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638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результатам 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освоения образовательной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п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рограммы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 результатам освоения </a:t>
                      </a: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 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программы дошкольного образования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42377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4.6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Суть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правок: детальнее изложили целевые ориентиры дошкольного образования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ориентиры были более общими. Одинаковыми были ориентиры образования в младенческом и раннем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356993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0070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250</Words>
  <Application>Microsoft Office PowerPoint</Application>
  <PresentationFormat>Широкоэкранный</PresentationFormat>
  <Paragraphs>115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ЧТО изменилось во  ФГОС 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изменилось во  ФГОС ДО</dc:title>
  <dc:creator>Олег</dc:creator>
  <cp:lastModifiedBy>Учетная запись Майкрософт</cp:lastModifiedBy>
  <cp:revision>6</cp:revision>
  <cp:lastPrinted>2023-02-27T02:02:46Z</cp:lastPrinted>
  <dcterms:created xsi:type="dcterms:W3CDTF">2023-02-24T03:31:44Z</dcterms:created>
  <dcterms:modified xsi:type="dcterms:W3CDTF">2023-02-27T02:51:28Z</dcterms:modified>
</cp:coreProperties>
</file>